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9" r:id="rId14"/>
    <p:sldId id="270" r:id="rId15"/>
    <p:sldId id="271" r:id="rId16"/>
    <p:sldId id="272" r:id="rId17"/>
    <p:sldId id="273" r:id="rId18"/>
    <p:sldId id="274" r:id="rId19"/>
    <p:sldId id="277"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9" autoAdjust="0"/>
    <p:restoredTop sz="94660"/>
  </p:normalViewPr>
  <p:slideViewPr>
    <p:cSldViewPr>
      <p:cViewPr varScale="1">
        <p:scale>
          <a:sx n="82" d="100"/>
          <a:sy n="82" d="100"/>
        </p:scale>
        <p:origin x="-1478"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2011/12/4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中型角色扮演游戏服务器的</a:t>
            </a:r>
            <a:r>
              <a:rPr lang="en-US" dirty="0" smtClean="0"/>
              <a:t>Python</a:t>
            </a:r>
            <a:r>
              <a:rPr lang="zh-CN" altLang="en-US" dirty="0" smtClean="0"/>
              <a:t>应用</a:t>
            </a:r>
            <a:endParaRPr lang="zh-CN" altLang="en-US" dirty="0"/>
          </a:p>
        </p:txBody>
      </p:sp>
      <p:sp>
        <p:nvSpPr>
          <p:cNvPr id="3" name="副标题 2"/>
          <p:cNvSpPr>
            <a:spLocks noGrp="1"/>
          </p:cNvSpPr>
          <p:nvPr>
            <p:ph type="subTitle" idx="1"/>
          </p:nvPr>
        </p:nvSpPr>
        <p:spPr/>
        <p:txBody>
          <a:bodyPr/>
          <a:lstStyle/>
          <a:p>
            <a:r>
              <a:rPr lang="zh-CN" altLang="en-US" dirty="0" smtClean="0"/>
              <a:t>王健</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00306"/>
            <a:ext cx="8229600" cy="1143000"/>
          </a:xfrm>
        </p:spPr>
        <p:txBody>
          <a:bodyPr/>
          <a:lstStyle/>
          <a:p>
            <a:r>
              <a:rPr lang="zh-CN" altLang="en-US" dirty="0" smtClean="0"/>
              <a:t>架构说明</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285860"/>
            <a:ext cx="8229600" cy="4525963"/>
          </a:xfrm>
        </p:spPr>
        <p:txBody>
          <a:bodyPr>
            <a:normAutofit fontScale="92500" lnSpcReduction="10000"/>
          </a:bodyPr>
          <a:lstStyle/>
          <a:p>
            <a:r>
              <a:rPr lang="en-US" b="1" dirty="0" err="1" smtClean="0"/>
              <a:t>Mysql</a:t>
            </a:r>
            <a:r>
              <a:rPr lang="en-US" b="1" dirty="0" smtClean="0"/>
              <a:t>-Server:</a:t>
            </a:r>
            <a:endParaRPr lang="zh-CN" altLang="en-US" dirty="0" smtClean="0"/>
          </a:p>
          <a:p>
            <a:pPr>
              <a:buNone/>
            </a:pPr>
            <a:r>
              <a:rPr lang="en-US" altLang="zh-CN" dirty="0" smtClean="0"/>
              <a:t>	</a:t>
            </a:r>
            <a:r>
              <a:rPr lang="zh-CN" altLang="en-US" dirty="0" smtClean="0"/>
              <a:t>数据库服务器，采用</a:t>
            </a:r>
            <a:r>
              <a:rPr lang="en-US" dirty="0" err="1" smtClean="0"/>
              <a:t>MyISAM</a:t>
            </a:r>
            <a:r>
              <a:rPr lang="zh-CN" altLang="en-US" dirty="0" smtClean="0"/>
              <a:t>存储引擎，不用支持事务，效率更高。</a:t>
            </a:r>
          </a:p>
          <a:p>
            <a:pPr>
              <a:buNone/>
            </a:pPr>
            <a:r>
              <a:rPr lang="en-US" dirty="0" smtClean="0"/>
              <a:t>	</a:t>
            </a:r>
            <a:endParaRPr lang="zh-CN" altLang="en-US" dirty="0" smtClean="0"/>
          </a:p>
          <a:p>
            <a:r>
              <a:rPr lang="en-US" b="1" dirty="0" err="1" smtClean="0"/>
              <a:t>DBFront</a:t>
            </a:r>
            <a:r>
              <a:rPr lang="en-US" b="1" dirty="0" smtClean="0"/>
              <a:t>-Server:</a:t>
            </a:r>
            <a:endParaRPr lang="zh-CN" altLang="en-US" dirty="0" smtClean="0"/>
          </a:p>
          <a:p>
            <a:pPr>
              <a:buNone/>
            </a:pPr>
            <a:r>
              <a:rPr lang="en-US" altLang="zh-CN" dirty="0" smtClean="0"/>
              <a:t>	</a:t>
            </a:r>
            <a:r>
              <a:rPr lang="zh-CN" altLang="en-US" dirty="0" smtClean="0"/>
              <a:t>数据库前端服务器，处理所有数据库写指令，将数据库写指令序列化，串行执行，可降低高并发写数据</a:t>
            </a:r>
            <a:r>
              <a:rPr lang="en-US" dirty="0" smtClean="0"/>
              <a:t>IO</a:t>
            </a:r>
            <a:r>
              <a:rPr lang="zh-CN" altLang="en-US" dirty="0" smtClean="0"/>
              <a:t>瓶颈，并可配合数据库连接池的应用，进一步提升数据库性能。</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r>
              <a:rPr lang="en-US" b="1" dirty="0" smtClean="0"/>
              <a:t>Game-Server:</a:t>
            </a:r>
            <a:endParaRPr lang="zh-CN" altLang="en-US" dirty="0" smtClean="0"/>
          </a:p>
          <a:p>
            <a:pPr>
              <a:buNone/>
            </a:pPr>
            <a:r>
              <a:rPr lang="en-US" altLang="zh-CN" b="1" dirty="0" smtClean="0"/>
              <a:t>	</a:t>
            </a:r>
            <a:r>
              <a:rPr lang="zh-CN" altLang="en-US" dirty="0" smtClean="0"/>
              <a:t>游戏逻辑服务器，处理游戏系统规则，并针对文件读写和数据库读操作做相关优化：</a:t>
            </a:r>
            <a:endParaRPr lang="en-US" altLang="zh-CN" dirty="0" smtClean="0"/>
          </a:p>
          <a:p>
            <a:pPr>
              <a:buNone/>
            </a:pPr>
            <a:endParaRPr lang="en-US" altLang="zh-CN" dirty="0" smtClean="0"/>
          </a:p>
          <a:p>
            <a:pPr>
              <a:buNone/>
            </a:pPr>
            <a:r>
              <a:rPr lang="en-US" altLang="zh-CN" dirty="0" smtClean="0"/>
              <a:t>	 </a:t>
            </a:r>
            <a:r>
              <a:rPr lang="zh-CN" altLang="en-US" dirty="0" smtClean="0"/>
              <a:t>启动时一次性读取数据库，并初始化所有用户，客户端请求的所有数据都从内存读取，降低数据库读瓶颈；</a:t>
            </a:r>
            <a:endParaRPr lang="en-US" altLang="zh-CN" dirty="0" smtClean="0"/>
          </a:p>
          <a:p>
            <a:pPr>
              <a:buNone/>
            </a:pPr>
            <a:r>
              <a:rPr lang="en-US" altLang="zh-CN" dirty="0" smtClean="0"/>
              <a:t>	</a:t>
            </a:r>
            <a:endParaRPr lang="zh-CN" altLang="en-US" dirty="0" smtClean="0"/>
          </a:p>
          <a:p>
            <a:pPr>
              <a:buNone/>
            </a:pPr>
            <a:r>
              <a:rPr lang="en-US" altLang="zh-CN" dirty="0" smtClean="0"/>
              <a:t>    </a:t>
            </a:r>
            <a:r>
              <a:rPr lang="zh-CN" altLang="en-US" dirty="0" smtClean="0"/>
              <a:t>数据库只保存原始数据，余下部分通过公式计算，减少数据存储量。</a:t>
            </a:r>
          </a:p>
          <a:p>
            <a:pPr>
              <a:buNone/>
            </a:pPr>
            <a:endParaRPr lang="en-US" altLang="zh-CN" dirty="0" smtClean="0"/>
          </a:p>
          <a:p>
            <a:pPr>
              <a:buNone/>
            </a:pPr>
            <a:r>
              <a:rPr lang="en-US" altLang="zh-CN" dirty="0" smtClean="0"/>
              <a:t>	</a:t>
            </a:r>
            <a:endParaRPr lang="zh-CN" altLang="en-US" dirty="0" smtClean="0"/>
          </a:p>
          <a:p>
            <a:pPr>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31929"/>
            <a:ext cx="8229600" cy="4525963"/>
          </a:xfrm>
        </p:spPr>
        <p:txBody>
          <a:bodyPr>
            <a:normAutofit/>
          </a:bodyPr>
          <a:lstStyle/>
          <a:p>
            <a:r>
              <a:rPr lang="en-US" b="1" dirty="0" err="1" smtClean="0"/>
              <a:t>NetGate</a:t>
            </a:r>
            <a:r>
              <a:rPr lang="en-US" b="1" dirty="0" smtClean="0"/>
              <a:t>-Server:</a:t>
            </a:r>
            <a:endParaRPr lang="zh-CN" altLang="en-US" dirty="0" smtClean="0"/>
          </a:p>
          <a:p>
            <a:pPr>
              <a:buNone/>
            </a:pPr>
            <a:r>
              <a:rPr lang="en-US" altLang="zh-CN" b="1" dirty="0" smtClean="0"/>
              <a:t>	</a:t>
            </a:r>
            <a:r>
              <a:rPr lang="zh-CN" altLang="en-US" dirty="0" smtClean="0"/>
              <a:t>网关服务器，采用</a:t>
            </a:r>
            <a:r>
              <a:rPr lang="en-US" dirty="0" err="1" smtClean="0"/>
              <a:t>Epoll</a:t>
            </a:r>
            <a:r>
              <a:rPr lang="zh-CN" altLang="en-US" dirty="0" smtClean="0"/>
              <a:t>模型，处理所有游戏客户端的网络信息收发，以及数据的压缩加密。</a:t>
            </a:r>
            <a:endParaRPr lang="en-US" altLang="zh-CN" dirty="0" smtClean="0"/>
          </a:p>
          <a:p>
            <a:pPr>
              <a:buNone/>
            </a:pPr>
            <a:endParaRPr lang="zh-CN" altLang="en-US" dirty="0" smtClean="0"/>
          </a:p>
          <a:p>
            <a:r>
              <a:rPr lang="en-US" b="1" dirty="0" smtClean="0"/>
              <a:t>Admin-Server:</a:t>
            </a:r>
            <a:endParaRPr lang="zh-CN" altLang="en-US" dirty="0" smtClean="0"/>
          </a:p>
          <a:p>
            <a:pPr>
              <a:buNone/>
            </a:pPr>
            <a:r>
              <a:rPr lang="en-US" altLang="zh-CN" dirty="0" smtClean="0"/>
              <a:t>	</a:t>
            </a:r>
            <a:r>
              <a:rPr lang="zh-CN" altLang="en-US" dirty="0" smtClean="0"/>
              <a:t>管理服务器，采用</a:t>
            </a:r>
            <a:r>
              <a:rPr lang="en-US" dirty="0" smtClean="0"/>
              <a:t>Eurasia</a:t>
            </a:r>
            <a:r>
              <a:rPr lang="zh-CN" altLang="en-US" dirty="0" smtClean="0"/>
              <a:t>框架，处理所有后台统计以及用户行为分析数据。</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457200" y="250030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标题 1"/>
          <p:cNvSpPr>
            <a:spLocks noGrp="1"/>
          </p:cNvSpPr>
          <p:nvPr>
            <p:ph type="title"/>
          </p:nvPr>
        </p:nvSpPr>
        <p:spPr>
          <a:xfrm>
            <a:off x="609600" y="2652706"/>
            <a:ext cx="8229600" cy="1143000"/>
          </a:xfrm>
        </p:spPr>
        <p:txBody>
          <a:bodyPr/>
          <a:lstStyle/>
          <a:p>
            <a:r>
              <a:rPr lang="zh-CN" altLang="en-US" dirty="0" smtClean="0"/>
              <a:t>关键技术点说明</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57166"/>
            <a:ext cx="8229600" cy="5768997"/>
          </a:xfrm>
        </p:spPr>
        <p:txBody>
          <a:bodyPr/>
          <a:lstStyle/>
          <a:p>
            <a:r>
              <a:rPr lang="zh-CN" altLang="en-US" b="1" dirty="0" smtClean="0"/>
              <a:t>多核性能优化</a:t>
            </a:r>
            <a:endParaRPr lang="en-US" altLang="zh-CN" b="1" dirty="0" smtClean="0"/>
          </a:p>
          <a:p>
            <a:pPr>
              <a:buNone/>
            </a:pPr>
            <a:r>
              <a:rPr lang="en-US" altLang="zh-CN" dirty="0" smtClean="0"/>
              <a:t>	</a:t>
            </a:r>
            <a:r>
              <a:rPr lang="zh-CN" altLang="en-US" dirty="0" smtClean="0"/>
              <a:t>多进程部署，</a:t>
            </a:r>
            <a:r>
              <a:rPr lang="en-US" dirty="0" smtClean="0"/>
              <a:t>socket</a:t>
            </a:r>
            <a:r>
              <a:rPr lang="zh-CN" altLang="en-US" dirty="0" smtClean="0"/>
              <a:t>通讯</a:t>
            </a:r>
            <a:endParaRPr lang="en-US" altLang="zh-CN" dirty="0" smtClean="0"/>
          </a:p>
          <a:p>
            <a:pPr>
              <a:buNone/>
            </a:pPr>
            <a:endParaRPr lang="en-US" altLang="zh-CN" dirty="0" smtClean="0"/>
          </a:p>
          <a:p>
            <a:r>
              <a:rPr lang="zh-CN" altLang="en-US" b="1" dirty="0" smtClean="0"/>
              <a:t>脚本解释性能优化</a:t>
            </a:r>
            <a:endParaRPr lang="en-US" altLang="zh-CN" b="1" dirty="0" smtClean="0"/>
          </a:p>
          <a:p>
            <a:pPr>
              <a:buNone/>
            </a:pPr>
            <a:r>
              <a:rPr lang="en-US" altLang="zh-CN" dirty="0" smtClean="0"/>
              <a:t>	</a:t>
            </a:r>
            <a:r>
              <a:rPr lang="en-US" altLang="zh-CN" dirty="0" err="1" smtClean="0"/>
              <a:t>Psyco</a:t>
            </a:r>
            <a:r>
              <a:rPr lang="zh-CN" altLang="en-US" dirty="0" smtClean="0"/>
              <a:t>，</a:t>
            </a:r>
            <a:r>
              <a:rPr lang="en-US" altLang="zh-CN" dirty="0" err="1" smtClean="0"/>
              <a:t>Pypy</a:t>
            </a:r>
            <a:r>
              <a:rPr lang="en-US" altLang="zh-CN" dirty="0" smtClean="0"/>
              <a:t>	</a:t>
            </a:r>
          </a:p>
          <a:p>
            <a:pPr>
              <a:buNone/>
            </a:pPr>
            <a:endParaRPr lang="en-US" altLang="zh-CN" dirty="0" smtClean="0"/>
          </a:p>
          <a:p>
            <a:pPr>
              <a:buNone/>
            </a:pPr>
            <a:endParaRPr lang="en-US" altLang="zh-CN" dirty="0" smtClean="0"/>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500042"/>
            <a:ext cx="8229600" cy="5857916"/>
          </a:xfrm>
        </p:spPr>
        <p:txBody>
          <a:bodyPr>
            <a:normAutofit fontScale="92500"/>
          </a:bodyPr>
          <a:lstStyle/>
          <a:p>
            <a:r>
              <a:rPr lang="zh-CN" altLang="en-US" b="1" dirty="0" smtClean="0"/>
              <a:t>战斗回放数据保存</a:t>
            </a:r>
            <a:endParaRPr lang="en-US" altLang="zh-CN" b="1" dirty="0" smtClean="0"/>
          </a:p>
          <a:p>
            <a:pPr>
              <a:buNone/>
            </a:pPr>
            <a:r>
              <a:rPr lang="en-US" altLang="zh-CN" dirty="0" smtClean="0"/>
              <a:t>	</a:t>
            </a:r>
            <a:r>
              <a:rPr lang="zh-CN" altLang="en-US" dirty="0" smtClean="0"/>
              <a:t>由于此类数据的特殊性，每个用户对应</a:t>
            </a:r>
            <a:r>
              <a:rPr lang="en-US" dirty="0" smtClean="0"/>
              <a:t>&gt;50</a:t>
            </a:r>
            <a:r>
              <a:rPr lang="zh-CN" altLang="en-US" dirty="0" smtClean="0"/>
              <a:t>份数据，非常庞大，且需要动态存取，</a:t>
            </a:r>
            <a:r>
              <a:rPr lang="en-US" dirty="0" err="1" smtClean="0"/>
              <a:t>Mysql</a:t>
            </a:r>
            <a:r>
              <a:rPr lang="zh-CN" altLang="en-US" dirty="0" smtClean="0"/>
              <a:t>或内存都无法满足需求，开发了一套</a:t>
            </a:r>
            <a:r>
              <a:rPr lang="en-US" dirty="0" smtClean="0"/>
              <a:t>FDBM(File Database Manager)</a:t>
            </a:r>
            <a:r>
              <a:rPr lang="zh-CN" altLang="en-US" dirty="0" smtClean="0"/>
              <a:t>，采用</a:t>
            </a:r>
            <a:r>
              <a:rPr lang="en-US" dirty="0" smtClean="0"/>
              <a:t>key-value</a:t>
            </a:r>
            <a:r>
              <a:rPr lang="zh-CN" altLang="en-US" dirty="0" smtClean="0"/>
              <a:t>对象数据库接口规范进行封装，特点如下：</a:t>
            </a:r>
          </a:p>
          <a:p>
            <a:pPr>
              <a:buNone/>
            </a:pPr>
            <a:r>
              <a:rPr lang="en-US" altLang="zh-CN" dirty="0" smtClean="0"/>
              <a:t>	</a:t>
            </a:r>
            <a:r>
              <a:rPr lang="zh-CN" altLang="en-US" dirty="0" smtClean="0"/>
              <a:t>采用多层文件目录存储所有数据，一份数据对应一份文件；</a:t>
            </a:r>
          </a:p>
          <a:p>
            <a:pPr>
              <a:buNone/>
            </a:pPr>
            <a:r>
              <a:rPr lang="en-US" altLang="zh-CN" dirty="0" smtClean="0"/>
              <a:t>	</a:t>
            </a:r>
            <a:r>
              <a:rPr lang="zh-CN" altLang="en-US" dirty="0" smtClean="0"/>
              <a:t>采用</a:t>
            </a:r>
            <a:r>
              <a:rPr lang="en-US" dirty="0" smtClean="0"/>
              <a:t>Hash</a:t>
            </a:r>
            <a:r>
              <a:rPr lang="zh-CN" altLang="en-US" dirty="0" smtClean="0"/>
              <a:t>算法根据数据键值快速查找其存储路径，进行读写；</a:t>
            </a:r>
          </a:p>
          <a:p>
            <a:pPr>
              <a:buNone/>
            </a:pPr>
            <a:r>
              <a:rPr lang="en-US" altLang="zh-CN" dirty="0" smtClean="0"/>
              <a:t>	</a:t>
            </a:r>
            <a:r>
              <a:rPr lang="zh-CN" altLang="en-US" dirty="0" smtClean="0"/>
              <a:t>对单条数据增加内存</a:t>
            </a:r>
            <a:r>
              <a:rPr lang="en-US" dirty="0" smtClean="0"/>
              <a:t>Cache</a:t>
            </a:r>
            <a:r>
              <a:rPr lang="zh-CN" altLang="en-US" dirty="0" smtClean="0"/>
              <a:t>，降低硬盘读频率。</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09600" y="2652706"/>
            <a:ext cx="8229600" cy="1143000"/>
          </a:xfrm>
        </p:spPr>
        <p:txBody>
          <a:bodyPr/>
          <a:lstStyle/>
          <a:p>
            <a:r>
              <a:rPr lang="zh-CN" altLang="en-US" dirty="0" smtClean="0"/>
              <a:t>未来扩展</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分拆</a:t>
            </a:r>
            <a:r>
              <a:rPr lang="en-US" altLang="zh-CN" dirty="0" smtClean="0"/>
              <a:t>Game-Server</a:t>
            </a:r>
            <a:endParaRPr lang="zh-CN" altLang="en-US" dirty="0"/>
          </a:p>
        </p:txBody>
      </p:sp>
      <p:sp>
        <p:nvSpPr>
          <p:cNvPr id="3" name="内容占位符 2"/>
          <p:cNvSpPr>
            <a:spLocks noGrp="1"/>
          </p:cNvSpPr>
          <p:nvPr>
            <p:ph idx="1"/>
          </p:nvPr>
        </p:nvSpPr>
        <p:spPr>
          <a:xfrm>
            <a:off x="457200" y="1500174"/>
            <a:ext cx="8229600" cy="4625989"/>
          </a:xfrm>
        </p:spPr>
        <p:txBody>
          <a:bodyPr>
            <a:normAutofit fontScale="77500" lnSpcReduction="20000"/>
          </a:bodyPr>
          <a:lstStyle/>
          <a:p>
            <a:r>
              <a:rPr lang="en-US" dirty="0" smtClean="0"/>
              <a:t>Game-Server</a:t>
            </a:r>
            <a:r>
              <a:rPr lang="zh-CN" altLang="en-US" dirty="0" smtClean="0"/>
              <a:t>可以分拆为</a:t>
            </a:r>
            <a:r>
              <a:rPr lang="en-US" dirty="0" smtClean="0"/>
              <a:t>Game-Center-Server</a:t>
            </a:r>
            <a:r>
              <a:rPr lang="zh-CN" altLang="en-US" dirty="0" smtClean="0"/>
              <a:t>和</a:t>
            </a:r>
            <a:r>
              <a:rPr lang="en-US" dirty="0" smtClean="0"/>
              <a:t>Game-Zone-Server</a:t>
            </a:r>
            <a:r>
              <a:rPr lang="zh-CN" altLang="en-US" dirty="0" smtClean="0"/>
              <a:t>，将整个游戏世界按区域划分，各区域之间通过中心服务器连接：</a:t>
            </a:r>
            <a:endParaRPr lang="en-US" altLang="zh-CN" dirty="0" smtClean="0"/>
          </a:p>
          <a:p>
            <a:endParaRPr lang="zh-CN" altLang="en-US" dirty="0" smtClean="0"/>
          </a:p>
          <a:p>
            <a:r>
              <a:rPr lang="en-US" dirty="0" smtClean="0"/>
              <a:t>Game-Center-Server</a:t>
            </a:r>
            <a:r>
              <a:rPr lang="zh-CN" altLang="en-US" dirty="0" smtClean="0"/>
              <a:t>：</a:t>
            </a:r>
            <a:endParaRPr lang="en-US" altLang="zh-CN" dirty="0" smtClean="0"/>
          </a:p>
          <a:p>
            <a:r>
              <a:rPr lang="zh-CN" altLang="en-US" dirty="0" smtClean="0"/>
              <a:t>游戏中心服务器，负责各场景服务器的连接，以及玩家全局行为处理，例如登陆，聊天，全服公告等等。</a:t>
            </a:r>
            <a:endParaRPr lang="en-US" altLang="zh-CN" dirty="0" smtClean="0"/>
          </a:p>
          <a:p>
            <a:endParaRPr lang="zh-CN" altLang="en-US" dirty="0" smtClean="0"/>
          </a:p>
          <a:p>
            <a:r>
              <a:rPr lang="en-US" dirty="0" smtClean="0"/>
              <a:t>Game-Zone-Server</a:t>
            </a:r>
            <a:r>
              <a:rPr lang="zh-CN" altLang="en-US" dirty="0" smtClean="0"/>
              <a:t>：</a:t>
            </a:r>
            <a:endParaRPr lang="en-US" altLang="zh-CN" dirty="0" smtClean="0"/>
          </a:p>
          <a:p>
            <a:r>
              <a:rPr lang="zh-CN" altLang="en-US" dirty="0" smtClean="0"/>
              <a:t>游戏区域服务器，负责一个区域内的玩家行为处理，区域可根据各游戏特点灵活划分，例如一般的网页游戏，玩家行为大部分集中在主城，则区域数量不需要太多。</a:t>
            </a:r>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关于我们</a:t>
            </a:r>
            <a:endParaRPr lang="zh-CN" altLang="en-US" dirty="0"/>
          </a:p>
        </p:txBody>
      </p:sp>
      <p:sp>
        <p:nvSpPr>
          <p:cNvPr id="3" name="内容占位符 2"/>
          <p:cNvSpPr>
            <a:spLocks noGrp="1"/>
          </p:cNvSpPr>
          <p:nvPr>
            <p:ph idx="1"/>
          </p:nvPr>
        </p:nvSpPr>
        <p:spPr/>
        <p:txBody>
          <a:bodyPr/>
          <a:lstStyle/>
          <a:p>
            <a:r>
              <a:rPr lang="zh-CN" altLang="en-US" b="1" dirty="0" smtClean="0"/>
              <a:t>我们的公司</a:t>
            </a:r>
            <a:r>
              <a:rPr lang="zh-CN" altLang="en-US" dirty="0" smtClean="0"/>
              <a:t>：</a:t>
            </a:r>
            <a:endParaRPr lang="en-US" altLang="zh-CN" dirty="0" smtClean="0"/>
          </a:p>
          <a:p>
            <a:pPr>
              <a:buNone/>
            </a:pPr>
            <a:r>
              <a:rPr lang="en-US" altLang="zh-CN" dirty="0" smtClean="0"/>
              <a:t>	</a:t>
            </a:r>
            <a:r>
              <a:rPr lang="zh-CN" altLang="en-US" dirty="0" smtClean="0"/>
              <a:t>广州黑崖网络科技有限公司</a:t>
            </a:r>
            <a:endParaRPr lang="en-US" altLang="zh-CN" dirty="0" smtClean="0"/>
          </a:p>
          <a:p>
            <a:pPr>
              <a:buNone/>
            </a:pPr>
            <a:endParaRPr lang="en-US" altLang="zh-CN" dirty="0" smtClean="0"/>
          </a:p>
          <a:p>
            <a:r>
              <a:rPr lang="zh-CN" altLang="en-US" b="1" dirty="0" smtClean="0"/>
              <a:t>我们的产品：</a:t>
            </a:r>
            <a:endParaRPr lang="en-US" altLang="zh-CN" b="1" dirty="0" smtClean="0"/>
          </a:p>
          <a:p>
            <a:pPr>
              <a:buNone/>
            </a:pPr>
            <a:r>
              <a:rPr lang="en-US" altLang="zh-CN" dirty="0" smtClean="0"/>
              <a:t>	《</a:t>
            </a:r>
            <a:r>
              <a:rPr lang="zh-CN" altLang="en-US" dirty="0" smtClean="0"/>
              <a:t>月光之城</a:t>
            </a:r>
            <a:r>
              <a:rPr lang="en-US" altLang="zh-CN" dirty="0" smtClean="0"/>
              <a:t>Online》</a:t>
            </a:r>
          </a:p>
          <a:p>
            <a:pPr>
              <a:buNone/>
            </a:pPr>
            <a:r>
              <a:rPr lang="en-US" altLang="zh-CN" dirty="0" smtClean="0"/>
              <a:t>	</a:t>
            </a:r>
            <a:r>
              <a:rPr lang="zh-CN" altLang="en-US" dirty="0" smtClean="0"/>
              <a:t>近期推出，敬请期待</a:t>
            </a:r>
            <a:endParaRPr lang="en-US" altLang="zh-CN"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随着近年来网页游戏的异军突起，中大型</a:t>
            </a:r>
            <a:r>
              <a:rPr lang="en-US" dirty="0" smtClean="0"/>
              <a:t>RPG(Role-playing Game)</a:t>
            </a:r>
            <a:r>
              <a:rPr lang="zh-CN" altLang="en-US" dirty="0" smtClean="0"/>
              <a:t>游戏不再是传统</a:t>
            </a:r>
            <a:r>
              <a:rPr lang="en-US" dirty="0" smtClean="0"/>
              <a:t>CS</a:t>
            </a:r>
            <a:r>
              <a:rPr lang="zh-CN" altLang="en-US" dirty="0" smtClean="0"/>
              <a:t>应用的专利，以</a:t>
            </a:r>
            <a:r>
              <a:rPr lang="en-US" dirty="0" smtClean="0"/>
              <a:t>Flash</a:t>
            </a:r>
            <a:r>
              <a:rPr lang="zh-CN" altLang="en-US" dirty="0" smtClean="0"/>
              <a:t>作为前端的中型</a:t>
            </a:r>
            <a:r>
              <a:rPr lang="en-US" dirty="0" smtClean="0"/>
              <a:t>RPG</a:t>
            </a:r>
            <a:r>
              <a:rPr lang="zh-CN" altLang="en-US" dirty="0" smtClean="0"/>
              <a:t>游戏日趋成为主流，而优秀的</a:t>
            </a:r>
            <a:r>
              <a:rPr lang="en-US" dirty="0" smtClean="0"/>
              <a:t>Python</a:t>
            </a:r>
            <a:r>
              <a:rPr lang="zh-CN" altLang="en-US" dirty="0" smtClean="0"/>
              <a:t>以其出众的开发效率和丰富的第三方库支持成为众多游戏服务器开发语言的不二选择，下面将简要介绍一款中型</a:t>
            </a:r>
            <a:r>
              <a:rPr lang="en-US" dirty="0" smtClean="0"/>
              <a:t>RPG</a:t>
            </a:r>
            <a:r>
              <a:rPr lang="zh-CN" altLang="en-US" dirty="0" smtClean="0"/>
              <a:t>游戏的服务器架构。</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09600" y="265270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smtClean="0">
                <a:ln>
                  <a:noFill/>
                </a:ln>
                <a:solidFill>
                  <a:schemeClr val="tx1"/>
                </a:solidFill>
                <a:effectLst/>
                <a:uLnTx/>
                <a:uFillTx/>
                <a:latin typeface="+mj-lt"/>
                <a:ea typeface="+mj-ea"/>
                <a:cs typeface="+mj-cs"/>
              </a:rPr>
              <a:t>谢谢观赏</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需求概述</a:t>
            </a:r>
            <a:endParaRPr lang="zh-CN" altLang="en-US" dirty="0"/>
          </a:p>
        </p:txBody>
      </p:sp>
      <p:sp>
        <p:nvSpPr>
          <p:cNvPr id="3" name="内容占位符 2"/>
          <p:cNvSpPr>
            <a:spLocks noGrp="1"/>
          </p:cNvSpPr>
          <p:nvPr>
            <p:ph idx="1"/>
          </p:nvPr>
        </p:nvSpPr>
        <p:spPr/>
        <p:txBody>
          <a:bodyPr/>
          <a:lstStyle/>
          <a:p>
            <a:r>
              <a:rPr lang="zh-CN" altLang="en-US" dirty="0" smtClean="0"/>
              <a:t>创造一个游戏世界，可以容纳上万玩家，并满足上千玩家同时在线交互，玩家扮演英雄，在世界中冒险，提升等级，招募宠物，并划分为不同的阵营和联盟，进行战斗，称霸世界。</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1304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标题 1"/>
          <p:cNvSpPr txBox="1">
            <a:spLocks/>
          </p:cNvSpPr>
          <p:nvPr/>
        </p:nvSpPr>
        <p:spPr>
          <a:xfrm>
            <a:off x="838200" y="2282825"/>
            <a:ext cx="7772400" cy="1470025"/>
          </a:xfrm>
          <a:prstGeom prst="rect">
            <a:avLst/>
          </a:prstGeom>
        </p:spPr>
        <p:txBody>
          <a:bodyPr vert="horz" lIns="91440" tIns="45720" rIns="91440" bIns="45720" rtlCol="0" anchor="ctr">
            <a:normAutofit/>
          </a:bodyPr>
          <a:lstStyle/>
          <a:p>
            <a:pPr lvl="0" algn="ctr">
              <a:spcBef>
                <a:spcPct val="0"/>
              </a:spcBef>
            </a:pPr>
            <a:r>
              <a:rPr lang="zh-CN" altLang="en-US" sz="4400" dirty="0" smtClean="0"/>
              <a:t>性能瓶颈分析</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磁盘</a:t>
            </a:r>
            <a:r>
              <a:rPr lang="en-US" dirty="0" smtClean="0"/>
              <a:t>IO</a:t>
            </a:r>
            <a:endParaRPr lang="zh-CN" altLang="en-US" dirty="0"/>
          </a:p>
        </p:txBody>
      </p:sp>
      <p:sp>
        <p:nvSpPr>
          <p:cNvPr id="3" name="内容占位符 2"/>
          <p:cNvSpPr>
            <a:spLocks noGrp="1"/>
          </p:cNvSpPr>
          <p:nvPr>
            <p:ph idx="1"/>
          </p:nvPr>
        </p:nvSpPr>
        <p:spPr/>
        <p:txBody>
          <a:bodyPr>
            <a:normAutofit/>
          </a:bodyPr>
          <a:lstStyle/>
          <a:p>
            <a:r>
              <a:rPr lang="zh-CN" altLang="en-US" b="1" dirty="0" smtClean="0"/>
              <a:t>数据库读写：</a:t>
            </a:r>
            <a:endParaRPr lang="zh-CN" altLang="en-US" dirty="0" smtClean="0"/>
          </a:p>
          <a:p>
            <a:pPr>
              <a:buNone/>
            </a:pPr>
            <a:r>
              <a:rPr lang="en-US" altLang="zh-CN" dirty="0" smtClean="0"/>
              <a:t>	</a:t>
            </a:r>
            <a:r>
              <a:rPr lang="zh-CN" altLang="en-US" dirty="0" smtClean="0"/>
              <a:t>上万的玩家数据存储，道具与装备信息存储（装备动态生成，且唯一，一个玩家对应多件装备），任务信息存储（以玩家为单位存储，单玩家任务数量上千）</a:t>
            </a:r>
            <a:r>
              <a:rPr lang="en-US" altLang="zh-CN" dirty="0" smtClean="0"/>
              <a:t>……</a:t>
            </a:r>
          </a:p>
          <a:p>
            <a:pPr>
              <a:buNone/>
            </a:pPr>
            <a:r>
              <a:rPr lang="en-US" altLang="zh-CN" dirty="0" smtClean="0"/>
              <a:t>	</a:t>
            </a:r>
            <a:r>
              <a:rPr lang="zh-CN" altLang="en-US" dirty="0" smtClean="0"/>
              <a:t>战斗回放数据存储。</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网络</a:t>
            </a:r>
            <a:r>
              <a:rPr lang="en-US" dirty="0" smtClean="0"/>
              <a:t>IO</a:t>
            </a:r>
            <a:endParaRPr lang="zh-CN" altLang="en-US" dirty="0"/>
          </a:p>
        </p:txBody>
      </p:sp>
      <p:sp>
        <p:nvSpPr>
          <p:cNvPr id="3" name="内容占位符 2"/>
          <p:cNvSpPr>
            <a:spLocks noGrp="1"/>
          </p:cNvSpPr>
          <p:nvPr>
            <p:ph idx="1"/>
          </p:nvPr>
        </p:nvSpPr>
        <p:spPr/>
        <p:txBody>
          <a:bodyPr/>
          <a:lstStyle/>
          <a:p>
            <a:endParaRPr lang="en-US" altLang="zh-CN" dirty="0" smtClean="0"/>
          </a:p>
          <a:p>
            <a:endParaRPr lang="en-US" altLang="zh-CN" dirty="0" smtClean="0"/>
          </a:p>
          <a:p>
            <a:r>
              <a:rPr lang="zh-CN" altLang="en-US" dirty="0" smtClean="0"/>
              <a:t>上千用户同时在线交互的网络信息收发及压缩加密。</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Python</a:t>
            </a:r>
            <a:r>
              <a:rPr lang="zh-CN" altLang="en-US" dirty="0" smtClean="0"/>
              <a:t>多核限制</a:t>
            </a:r>
            <a:endParaRPr lang="zh-CN" altLang="en-US" dirty="0"/>
          </a:p>
        </p:txBody>
      </p:sp>
      <p:sp>
        <p:nvSpPr>
          <p:cNvPr id="3" name="内容占位符 2"/>
          <p:cNvSpPr>
            <a:spLocks noGrp="1"/>
          </p:cNvSpPr>
          <p:nvPr>
            <p:ph idx="1"/>
          </p:nvPr>
        </p:nvSpPr>
        <p:spPr/>
        <p:txBody>
          <a:bodyPr/>
          <a:lstStyle/>
          <a:p>
            <a:endParaRPr lang="en-US" dirty="0" smtClean="0"/>
          </a:p>
          <a:p>
            <a:endParaRPr lang="en-US" dirty="0" smtClean="0"/>
          </a:p>
          <a:p>
            <a:r>
              <a:rPr lang="en-US" dirty="0" smtClean="0"/>
              <a:t>Python</a:t>
            </a:r>
            <a:r>
              <a:rPr lang="zh-CN" altLang="en-US" dirty="0" smtClean="0"/>
              <a:t>受到</a:t>
            </a:r>
            <a:r>
              <a:rPr lang="en-US" dirty="0" smtClean="0"/>
              <a:t>GIL(Global Interpreter Lock)</a:t>
            </a:r>
            <a:r>
              <a:rPr lang="zh-CN" altLang="en-US" dirty="0" smtClean="0"/>
              <a:t>限制，只能使用</a:t>
            </a:r>
            <a:r>
              <a:rPr lang="en-US" dirty="0" smtClean="0"/>
              <a:t>CPU</a:t>
            </a:r>
            <a:r>
              <a:rPr lang="zh-CN" altLang="en-US" dirty="0" smtClean="0"/>
              <a:t>单核，导致线程或协程都无法享受到多核</a:t>
            </a:r>
            <a:r>
              <a:rPr lang="en-US" dirty="0" smtClean="0"/>
              <a:t>CPU</a:t>
            </a:r>
            <a:r>
              <a:rPr lang="zh-CN" altLang="en-US" dirty="0" smtClean="0"/>
              <a:t>超强性能的福利。</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38200" y="2387603"/>
            <a:ext cx="7772400" cy="1470025"/>
          </a:xfrm>
          <a:prstGeom prst="rect">
            <a:avLst/>
          </a:prstGeom>
        </p:spPr>
        <p:txBody>
          <a:bodyPr vert="horz" lIns="91440" tIns="45720" rIns="91440" bIns="45720" rtlCol="0" anchor="ctr">
            <a:normAutofit/>
          </a:bodyPr>
          <a:lstStyle/>
          <a:p>
            <a:pPr lvl="0" algn="ctr">
              <a:spcBef>
                <a:spcPct val="0"/>
              </a:spcBef>
            </a:pPr>
            <a:r>
              <a:rPr lang="zh-CN" altLang="en-US" sz="4400" dirty="0" smtClean="0"/>
              <a:t>架构图</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无标题.png"/>
          <p:cNvPicPr>
            <a:picLocks noGrp="1" noChangeAspect="1"/>
          </p:cNvPicPr>
          <p:nvPr>
            <p:ph idx="1"/>
          </p:nvPr>
        </p:nvPicPr>
        <p:blipFill>
          <a:blip r:embed="rId2"/>
          <a:stretch>
            <a:fillRect/>
          </a:stretch>
        </p:blipFill>
        <p:spPr>
          <a:xfrm>
            <a:off x="571472" y="428604"/>
            <a:ext cx="8001056" cy="607223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329</Words>
  <PresentationFormat>全屏显示(4:3)</PresentationFormat>
  <Paragraphs>71</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中型角色扮演游戏服务器的Python应用</vt:lpstr>
      <vt:lpstr>幻灯片 2</vt:lpstr>
      <vt:lpstr>需求概述</vt:lpstr>
      <vt:lpstr>幻灯片 4</vt:lpstr>
      <vt:lpstr>磁盘IO</vt:lpstr>
      <vt:lpstr>网络IO</vt:lpstr>
      <vt:lpstr>Python多核限制</vt:lpstr>
      <vt:lpstr>幻灯片 8</vt:lpstr>
      <vt:lpstr>幻灯片 9</vt:lpstr>
      <vt:lpstr>架构说明</vt:lpstr>
      <vt:lpstr>幻灯片 11</vt:lpstr>
      <vt:lpstr>幻灯片 12</vt:lpstr>
      <vt:lpstr>幻灯片 13</vt:lpstr>
      <vt:lpstr>关键技术点说明</vt:lpstr>
      <vt:lpstr>幻灯片 15</vt:lpstr>
      <vt:lpstr>幻灯片 16</vt:lpstr>
      <vt:lpstr>未来扩展</vt:lpstr>
      <vt:lpstr>分拆Game-Server</vt:lpstr>
      <vt:lpstr>关于我们</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中型角色扮演游戏服务器的Python应用</dc:title>
  <dc:creator>王健</dc:creator>
  <cp:lastModifiedBy>王健</cp:lastModifiedBy>
  <cp:revision>114</cp:revision>
  <dcterms:created xsi:type="dcterms:W3CDTF">2011-12-03T15:00:56Z</dcterms:created>
  <dcterms:modified xsi:type="dcterms:W3CDTF">2011-12-04T02:27:27Z</dcterms:modified>
</cp:coreProperties>
</file>